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57" r:id="rId4"/>
    <p:sldId id="258" r:id="rId5"/>
    <p:sldId id="259" r:id="rId6"/>
    <p:sldId id="266" r:id="rId7"/>
    <p:sldId id="260" r:id="rId8"/>
    <p:sldId id="261" r:id="rId9"/>
    <p:sldId id="262" r:id="rId10"/>
    <p:sldId id="263" r:id="rId11"/>
    <p:sldId id="264" r:id="rId12"/>
    <p:sldId id="265" r:id="rId13"/>
    <p:sldId id="267" r:id="rId14"/>
    <p:sldId id="269" r:id="rId15"/>
    <p:sldId id="270" r:id="rId16"/>
    <p:sldId id="271" r:id="rId17"/>
    <p:sldId id="284" r:id="rId18"/>
    <p:sldId id="285" r:id="rId19"/>
    <p:sldId id="286" r:id="rId20"/>
    <p:sldId id="287" r:id="rId21"/>
    <p:sldId id="288" r:id="rId22"/>
    <p:sldId id="289" r:id="rId23"/>
    <p:sldId id="290" r:id="rId24"/>
    <p:sldId id="277" r:id="rId25"/>
    <p:sldId id="278" r:id="rId26"/>
    <p:sldId id="279" r:id="rId27"/>
    <p:sldId id="281" r:id="rId28"/>
    <p:sldId id="282" r:id="rId29"/>
    <p:sldId id="283" r:id="rId30"/>
    <p:sldId id="272" r:id="rId31"/>
    <p:sldId id="273" r:id="rId32"/>
    <p:sldId id="274" r:id="rId33"/>
    <p:sldId id="275" r:id="rId34"/>
    <p:sldId id="276" r:id="rId35"/>
    <p:sldId id="280" r:id="rId3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F039B816-25C3-4BA3-97BA-11F8F7323DB1}" type="datetimeFigureOut">
              <a:rPr lang="id-ID" smtClean="0"/>
              <a:pPr/>
              <a:t>30/09/2019</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AA364B4-83AF-463F-A233-B447436F4761}"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039B816-25C3-4BA3-97BA-11F8F7323DB1}" type="datetimeFigureOut">
              <a:rPr lang="id-ID" smtClean="0"/>
              <a:pPr/>
              <a:t>30/09/2019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4AA364B4-83AF-463F-A233-B447436F4761}"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F039B816-25C3-4BA3-97BA-11F8F7323DB1}" type="datetimeFigureOut">
              <a:rPr lang="id-ID" smtClean="0"/>
              <a:pPr/>
              <a:t>30/09/2019</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4AA364B4-83AF-463F-A233-B447436F4761}"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039B816-25C3-4BA3-97BA-11F8F7323DB1}" type="datetimeFigureOut">
              <a:rPr lang="id-ID" smtClean="0"/>
              <a:pPr/>
              <a:t>30/09/2019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4AA364B4-83AF-463F-A233-B447436F4761}"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039B816-25C3-4BA3-97BA-11F8F7323DB1}" type="datetimeFigureOut">
              <a:rPr lang="id-ID" smtClean="0"/>
              <a:pPr/>
              <a:t>30/09/2019</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4AA364B4-83AF-463F-A233-B447436F4761}"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039B816-25C3-4BA3-97BA-11F8F7323DB1}" type="datetimeFigureOut">
              <a:rPr lang="id-ID" smtClean="0"/>
              <a:pPr/>
              <a:t>30/09/2019</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4AA364B4-83AF-463F-A233-B447436F4761}"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F039B816-25C3-4BA3-97BA-11F8F7323DB1}" type="datetimeFigureOut">
              <a:rPr lang="id-ID" smtClean="0"/>
              <a:pPr/>
              <a:t>30/09/2019</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4AA364B4-83AF-463F-A233-B447436F4761}"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039B816-25C3-4BA3-97BA-11F8F7323DB1}" type="datetimeFigureOut">
              <a:rPr lang="id-ID" smtClean="0"/>
              <a:pPr/>
              <a:t>30/09/2019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4AA364B4-83AF-463F-A233-B447436F4761}"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F039B816-25C3-4BA3-97BA-11F8F7323DB1}" type="datetimeFigureOut">
              <a:rPr lang="id-ID" smtClean="0"/>
              <a:pPr/>
              <a:t>30/09/2019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4AA364B4-83AF-463F-A233-B447436F4761}"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039B816-25C3-4BA3-97BA-11F8F7323DB1}" type="datetimeFigureOut">
              <a:rPr lang="id-ID" smtClean="0"/>
              <a:pPr/>
              <a:t>30/09/2019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4AA364B4-83AF-463F-A233-B447436F4761}"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F039B816-25C3-4BA3-97BA-11F8F7323DB1}" type="datetimeFigureOut">
              <a:rPr lang="id-ID" smtClean="0"/>
              <a:pPr/>
              <a:t>30/09/2019</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AA364B4-83AF-463F-A233-B447436F4761}"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F039B816-25C3-4BA3-97BA-11F8F7323DB1}" type="datetimeFigureOut">
              <a:rPr lang="id-ID" smtClean="0"/>
              <a:pPr/>
              <a:t>30/09/2019</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AA364B4-83AF-463F-A233-B447436F476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id.wikipedia.org/wiki/Isla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Hudud dan Hikmahnya</a:t>
            </a:r>
            <a:endParaRPr lang="id-ID" dirty="0"/>
          </a:p>
        </p:txBody>
      </p:sp>
      <p:sp>
        <p:nvSpPr>
          <p:cNvPr id="3" name="Subtitle 2"/>
          <p:cNvSpPr>
            <a:spLocks noGrp="1"/>
          </p:cNvSpPr>
          <p:nvPr>
            <p:ph type="subTitle" idx="1"/>
          </p:nvPr>
        </p:nvSpPr>
        <p:spPr/>
        <p:txBody>
          <a:bodyPr/>
          <a:lstStyle/>
          <a:p>
            <a:r>
              <a:rPr lang="id-ID" dirty="0" smtClean="0"/>
              <a:t>Bab 2 kelas XI</a:t>
            </a:r>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TUJUAN PEMBELAJARAN</a:t>
            </a:r>
            <a:endParaRPr lang="id-ID" dirty="0"/>
          </a:p>
        </p:txBody>
      </p:sp>
      <p:sp>
        <p:nvSpPr>
          <p:cNvPr id="3" name="Content Placeholder 2"/>
          <p:cNvSpPr>
            <a:spLocks noGrp="1"/>
          </p:cNvSpPr>
          <p:nvPr>
            <p:ph idx="1"/>
          </p:nvPr>
        </p:nvSpPr>
        <p:spPr/>
        <p:txBody>
          <a:bodyPr>
            <a:normAutofit fontScale="92500"/>
          </a:bodyPr>
          <a:lstStyle/>
          <a:p>
            <a:r>
              <a:rPr lang="id-ID" dirty="0" smtClean="0"/>
              <a:t> Siswa dapat menjelaskan sebab perbuatan </a:t>
            </a:r>
            <a:br>
              <a:rPr lang="id-ID" dirty="0" smtClean="0"/>
            </a:br>
            <a:r>
              <a:rPr lang="id-ID" dirty="0" smtClean="0"/>
              <a:t>bughat.</a:t>
            </a:r>
          </a:p>
          <a:p>
            <a:r>
              <a:rPr lang="id-ID" dirty="0" smtClean="0"/>
              <a:t>Siswa dapat menunjukkan dasar hukum larangan </a:t>
            </a:r>
            <a:br>
              <a:rPr lang="id-ID" dirty="0" smtClean="0"/>
            </a:br>
            <a:r>
              <a:rPr lang="id-ID" dirty="0" smtClean="0"/>
              <a:t>dan bughat.</a:t>
            </a:r>
          </a:p>
          <a:p>
            <a:r>
              <a:rPr lang="id-ID" dirty="0" smtClean="0"/>
              <a:t>Siswa dapat menunjukkan akibat perbuatan zina, miras, mencuri dan</a:t>
            </a:r>
            <a:br>
              <a:rPr lang="id-ID" dirty="0" smtClean="0"/>
            </a:br>
            <a:r>
              <a:rPr lang="id-ID" dirty="0" smtClean="0"/>
              <a:t>bughat.</a:t>
            </a:r>
          </a:p>
          <a:p>
            <a:r>
              <a:rPr lang="id-ID" dirty="0" smtClean="0"/>
              <a:t>Siswa dapat mengontrol diri untuk senantiasa menjauhi </a:t>
            </a:r>
            <a:r>
              <a:rPr lang="id-ID" i="1" dirty="0" smtClean="0"/>
              <a:t>jaraimul hudud </a:t>
            </a:r>
            <a:r>
              <a:rPr lang="id-ID" dirty="0" smtClean="0"/>
              <a:t>(perbuatan-perbuatan yang menyebabkan pelakunya dikenai hukuman</a:t>
            </a:r>
            <a:br>
              <a:rPr lang="id-ID" dirty="0" smtClean="0"/>
            </a:br>
            <a:r>
              <a:rPr lang="id-ID" dirty="0" smtClean="0"/>
              <a:t>had).</a:t>
            </a:r>
          </a:p>
          <a:p>
            <a:endParaRPr lang="id-ID"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HUDUD</a:t>
            </a:r>
            <a:endParaRPr lang="id-ID" dirty="0"/>
          </a:p>
        </p:txBody>
      </p:sp>
      <p:sp>
        <p:nvSpPr>
          <p:cNvPr id="3" name="Content Placeholder 2"/>
          <p:cNvSpPr>
            <a:spLocks noGrp="1"/>
          </p:cNvSpPr>
          <p:nvPr>
            <p:ph idx="1"/>
          </p:nvPr>
        </p:nvSpPr>
        <p:spPr/>
        <p:txBody>
          <a:bodyPr>
            <a:normAutofit fontScale="92500"/>
          </a:bodyPr>
          <a:lstStyle/>
          <a:p>
            <a:pPr algn="just"/>
            <a:r>
              <a:rPr lang="id-ID" dirty="0" smtClean="0"/>
              <a:t>Hudud adalah bentuk jamak dari kata had, yang berarti pembatas dari dua hal</a:t>
            </a:r>
          </a:p>
          <a:p>
            <a:pPr algn="just"/>
            <a:r>
              <a:rPr lang="id-ID" dirty="0" smtClean="0"/>
              <a:t>Adapun secara bahasa, arti had adalah pencegahan. Berbagai hukuman perbuatan maksiat dinamakan had karena umumnya hukuman-hukuman tersebut dapat mencegah pelaku maksiat untuk kembali kepada kemaksiatan yang pernah ia lakukan.</a:t>
            </a:r>
          </a:p>
          <a:p>
            <a:pPr algn="just"/>
            <a:r>
              <a:rPr lang="id-ID" dirty="0" smtClean="0"/>
              <a:t>Menurut istilah syar’i, hudud adalah hukuman-hukuman tertentu yang telah ditetapkan Allah sebagai sanksi hukum terhadap pelaku tindak kejahatan selain pembunuhan dan penganiayaan.</a:t>
            </a:r>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lnSpcReduction="10000"/>
          </a:bodyPr>
          <a:lstStyle/>
          <a:p>
            <a:pPr>
              <a:buNone/>
            </a:pPr>
            <a:r>
              <a:rPr lang="id-ID" dirty="0" smtClean="0"/>
              <a:t>	Berbagai tindak kejahatan yang diancam hukuman had (jaraimul hudud) yaitu:</a:t>
            </a:r>
          </a:p>
          <a:p>
            <a:pPr marL="514350" indent="-514350">
              <a:buFont typeface="+mj-lt"/>
              <a:buAutoNum type="arabicPeriod"/>
            </a:pPr>
            <a:r>
              <a:rPr lang="id-ID" dirty="0" smtClean="0"/>
              <a:t>Zina</a:t>
            </a:r>
          </a:p>
          <a:p>
            <a:pPr marL="514350" indent="-514350">
              <a:buFont typeface="+mj-lt"/>
              <a:buAutoNum type="arabicPeriod"/>
            </a:pPr>
            <a:r>
              <a:rPr lang="id-ID" dirty="0" smtClean="0"/>
              <a:t>Qadzaf (menuduh zina)</a:t>
            </a:r>
          </a:p>
          <a:p>
            <a:pPr marL="514350" indent="-514350">
              <a:buFont typeface="+mj-lt"/>
              <a:buAutoNum type="arabicPeriod"/>
            </a:pPr>
            <a:r>
              <a:rPr lang="id-ID" dirty="0" smtClean="0"/>
              <a:t>Mencuri</a:t>
            </a:r>
          </a:p>
          <a:p>
            <a:pPr marL="514350" indent="-514350">
              <a:buFont typeface="+mj-lt"/>
              <a:buAutoNum type="arabicPeriod"/>
            </a:pPr>
            <a:r>
              <a:rPr lang="id-ID" dirty="0" smtClean="0"/>
              <a:t>Meminum khamr</a:t>
            </a:r>
          </a:p>
          <a:p>
            <a:pPr marL="514350" indent="-514350">
              <a:buFont typeface="+mj-lt"/>
              <a:buAutoNum type="arabicPeriod"/>
            </a:pPr>
            <a:r>
              <a:rPr lang="id-ID" dirty="0" smtClean="0"/>
              <a:t>Murtad</a:t>
            </a:r>
          </a:p>
          <a:p>
            <a:pPr marL="514350" indent="-514350">
              <a:buFont typeface="+mj-lt"/>
              <a:buAutoNum type="arabicPeriod"/>
            </a:pPr>
            <a:r>
              <a:rPr lang="id-ID" dirty="0" smtClean="0"/>
              <a:t>Bughat (pemberontakan)</a:t>
            </a:r>
          </a:p>
          <a:p>
            <a:pPr marL="514350" indent="-514350">
              <a:buFont typeface="+mj-lt"/>
              <a:buAutoNum type="arabicPeriod"/>
            </a:pPr>
            <a:r>
              <a:rPr lang="id-ID" dirty="0" smtClean="0"/>
              <a:t>Hirabah (merampas dengan kekerasan/ancaman senjata yang terkadang diikuti dengan aksi pembunuhan)</a:t>
            </a:r>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additive="base">
                                        <p:cTn id="5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Perbedaan had dengan qishas</a:t>
            </a:r>
            <a:endParaRPr lang="id-ID" dirty="0"/>
          </a:p>
        </p:txBody>
      </p:sp>
      <p:sp>
        <p:nvSpPr>
          <p:cNvPr id="3" name="Content Placeholder 2"/>
          <p:cNvSpPr>
            <a:spLocks noGrp="1"/>
          </p:cNvSpPr>
          <p:nvPr>
            <p:ph idx="1"/>
          </p:nvPr>
        </p:nvSpPr>
        <p:spPr/>
        <p:txBody>
          <a:bodyPr/>
          <a:lstStyle/>
          <a:p>
            <a:pPr algn="just"/>
            <a:r>
              <a:rPr lang="id-ID" dirty="0" smtClean="0"/>
              <a:t>Had merupakan hak Allah sedangkan Qishas hak manusia</a:t>
            </a:r>
          </a:p>
          <a:p>
            <a:pPr algn="just"/>
            <a:r>
              <a:rPr lang="id-ID" dirty="0" smtClean="0"/>
              <a:t>Had tidak bisa gugur karena dimaafkan pihak yang dirugikan sedangkan qishas dapat gugur jika pihak yang dirugikan memaafkan</a:t>
            </a:r>
          </a:p>
          <a:p>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Hukuman akibat Zina</a:t>
            </a:r>
            <a:endParaRPr lang="id-ID" dirty="0"/>
          </a:p>
        </p:txBody>
      </p:sp>
      <p:sp>
        <p:nvSpPr>
          <p:cNvPr id="3" name="Text Placeholder 2"/>
          <p:cNvSpPr>
            <a:spLocks noGrp="1"/>
          </p:cNvSpPr>
          <p:nvPr>
            <p:ph type="body" sz="half" idx="2"/>
          </p:nvPr>
        </p:nvSpPr>
        <p:spPr/>
        <p:txBody>
          <a:bodyPr/>
          <a:lstStyle/>
          <a:p>
            <a:r>
              <a:rPr lang="id-ID" dirty="0" smtClean="0"/>
              <a:t>Sumber : google.com</a:t>
            </a:r>
            <a:endParaRPr lang="id-ID" dirty="0"/>
          </a:p>
        </p:txBody>
      </p:sp>
      <p:pic>
        <p:nvPicPr>
          <p:cNvPr id="5" name="Picture Placeholder 4" descr="images.jpg"/>
          <p:cNvPicPr>
            <a:picLocks noGrp="1" noChangeAspect="1"/>
          </p:cNvPicPr>
          <p:nvPr>
            <p:ph type="pic" idx="1"/>
          </p:nvPr>
        </p:nvPicPr>
        <p:blipFill>
          <a:blip r:embed="rId3"/>
          <a:srcRect l="16715" r="16715"/>
          <a:stretch>
            <a:fillRect/>
          </a:stretch>
        </p:blipFill>
        <p:spPr>
          <a:xfrm>
            <a:off x="642910" y="1000108"/>
            <a:ext cx="4206240" cy="4206240"/>
          </a:xfrm>
        </p:spPr>
      </p:pic>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zina</a:t>
            </a:r>
            <a:endParaRPr lang="id-ID" dirty="0"/>
          </a:p>
        </p:txBody>
      </p:sp>
      <p:sp>
        <p:nvSpPr>
          <p:cNvPr id="3" name="Content Placeholder 2"/>
          <p:cNvSpPr>
            <a:spLocks noGrp="1"/>
          </p:cNvSpPr>
          <p:nvPr>
            <p:ph idx="1"/>
          </p:nvPr>
        </p:nvSpPr>
        <p:spPr/>
        <p:txBody>
          <a:bodyPr/>
          <a:lstStyle/>
          <a:p>
            <a:pPr algn="just"/>
            <a:r>
              <a:rPr lang="id-ID" dirty="0" smtClean="0"/>
              <a:t>Secara bahasa zina adalah perbuatan dengan cara memasukkan alat kelamin laki-laki kedalam alat kelamin perempuan yang mendatangkan syahwat, dalam persetubuhan haram, yang tidak terikat hubungan pernikahan yang sah.</a:t>
            </a:r>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Status hukum zina</a:t>
            </a:r>
            <a:endParaRPr lang="id-ID" dirty="0"/>
          </a:p>
        </p:txBody>
      </p:sp>
      <p:sp>
        <p:nvSpPr>
          <p:cNvPr id="3" name="Content Placeholder 2"/>
          <p:cNvSpPr>
            <a:spLocks noGrp="1"/>
          </p:cNvSpPr>
          <p:nvPr>
            <p:ph idx="1"/>
          </p:nvPr>
        </p:nvSpPr>
        <p:spPr/>
        <p:txBody>
          <a:bodyPr>
            <a:normAutofit fontScale="77500" lnSpcReduction="20000"/>
          </a:bodyPr>
          <a:lstStyle/>
          <a:p>
            <a:pPr algn="just"/>
            <a:r>
              <a:rPr lang="id-ID" dirty="0" smtClean="0"/>
              <a:t>Al Quran surat al isra’ ayat 32</a:t>
            </a:r>
          </a:p>
          <a:p>
            <a:pPr>
              <a:buNone/>
            </a:pPr>
            <a:r>
              <a:rPr lang="id-ID" dirty="0" smtClean="0"/>
              <a:t>	</a:t>
            </a:r>
            <a:r>
              <a:rPr lang="ar-SA" sz="4400" b="1" dirty="0" smtClean="0">
                <a:latin typeface="Traditional Arabic" pitchFamily="18" charset="-78"/>
                <a:cs typeface="Traditional Arabic" pitchFamily="18" charset="-78"/>
              </a:rPr>
              <a:t>وَلَا تَقْرَبُوا الزِّنَا ۖ إِنَّهُ كَانَ فَاحِشَةً وَسَاءَ سَبِيلًا</a:t>
            </a:r>
            <a:br>
              <a:rPr lang="ar-SA" sz="4400" b="1" dirty="0" smtClean="0">
                <a:latin typeface="Traditional Arabic" pitchFamily="18" charset="-78"/>
                <a:cs typeface="Traditional Arabic" pitchFamily="18" charset="-78"/>
              </a:rPr>
            </a:br>
            <a:endParaRPr lang="id-ID" sz="4400" b="1" dirty="0" smtClean="0">
              <a:latin typeface="Traditional Arabic" pitchFamily="18" charset="-78"/>
              <a:cs typeface="Traditional Arabic" pitchFamily="18" charset="-78"/>
            </a:endParaRPr>
          </a:p>
          <a:p>
            <a:pPr algn="just">
              <a:buNone/>
            </a:pPr>
            <a:r>
              <a:rPr lang="id-ID" dirty="0" smtClean="0"/>
              <a:t>	Artinya: Dan janganlah kamu mendekati zina; sesungguhnya zina itu adalah suatu perbuatan yang keji. Dan suatu jalan yang buruk</a:t>
            </a:r>
          </a:p>
          <a:p>
            <a:pPr algn="just"/>
            <a:r>
              <a:rPr lang="id-ID" dirty="0" smtClean="0">
                <a:solidFill>
                  <a:srgbClr val="002060"/>
                </a:solidFill>
              </a:rPr>
              <a:t>Hadist riwayat bukhari dan muslim</a:t>
            </a:r>
          </a:p>
          <a:p>
            <a:pPr algn="just">
              <a:buNone/>
            </a:pPr>
            <a:r>
              <a:rPr lang="id-ID" dirty="0" smtClean="0"/>
              <a:t>	Dari ‘Abdullah bin Mas’ud radhiyallahu ‘anhu berkata:” Aku bertanya:.”Wahai Rasulullah shallallahu ‘alaihi wasallam! Dosa apa yang paling besar?” Beliau menjawab:” Engkau menjadikan sekutu bagi Allah (berbuat syirik), padahal Dialah yg menciptakanmu.” Aku berkata:” Kemudian apa lagi?” Beliau bersabda:” Engkau membunuh anakmu karena khawatir dia makan bersamamu.” Aku bertanya lagi:” Kemudian apa lagi?” Beliau bersabda:” Engkau berzina dengan isteri tetanggamu</a:t>
            </a:r>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lnSpcReduction="20000"/>
          </a:bodyPr>
          <a:lstStyle/>
          <a:p>
            <a:pPr algn="just">
              <a:buNone/>
            </a:pPr>
            <a:r>
              <a:rPr lang="id-ID" dirty="0" smtClean="0"/>
              <a:t>	Dasar untuk menetapkan seseorang telah berzina:</a:t>
            </a:r>
          </a:p>
          <a:p>
            <a:pPr algn="just"/>
            <a:r>
              <a:rPr lang="id-ID" dirty="0" smtClean="0"/>
              <a:t>Adanya 4 orang saksi lelaki yang adil</a:t>
            </a:r>
          </a:p>
          <a:p>
            <a:pPr algn="just"/>
            <a:r>
              <a:rPr lang="id-ID" dirty="0" smtClean="0"/>
              <a:t>Pengakuan pelaku zina</a:t>
            </a:r>
          </a:p>
          <a:p>
            <a:pPr algn="just">
              <a:buNone/>
            </a:pPr>
            <a:r>
              <a:rPr lang="id-ID" dirty="0" smtClean="0"/>
              <a:t>	</a:t>
            </a:r>
          </a:p>
          <a:p>
            <a:pPr algn="just">
              <a:buNone/>
            </a:pPr>
            <a:r>
              <a:rPr lang="id-ID" dirty="0" smtClean="0"/>
              <a:t>	syarat had zina dapat dijatuhkan terhadap pelakunya:</a:t>
            </a:r>
          </a:p>
          <a:p>
            <a:pPr algn="just"/>
            <a:r>
              <a:rPr lang="id-ID" dirty="0" smtClean="0"/>
              <a:t>Pelaku zina sudah baligh dan berakal</a:t>
            </a:r>
          </a:p>
          <a:p>
            <a:pPr algn="just"/>
            <a:r>
              <a:rPr lang="id-ID" dirty="0" smtClean="0"/>
              <a:t>Perbuatan zina dilakukan tanpa paksaan</a:t>
            </a:r>
          </a:p>
          <a:p>
            <a:pPr algn="just"/>
            <a:r>
              <a:rPr lang="id-ID" dirty="0" smtClean="0"/>
              <a:t>Pelaku zina mengetahui bahwa konsekuensinya adalah had</a:t>
            </a:r>
          </a:p>
          <a:p>
            <a:pPr algn="just"/>
            <a:r>
              <a:rPr lang="id-ID" dirty="0" smtClean="0"/>
              <a:t>Telah diyakini secara syara’ bahwa bahwa pelaku tindakan zina benar-benar melakukan perbuatan keji tersebut</a:t>
            </a:r>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additive="base">
                                        <p:cTn id="5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 calcmode="lin" valueType="num">
                                      <p:cBhvr additive="base">
                                        <p:cTn id="5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Macam-macam zina dan had-nya</a:t>
            </a:r>
            <a:endParaRPr lang="id-ID" dirty="0"/>
          </a:p>
        </p:txBody>
      </p:sp>
      <p:sp>
        <p:nvSpPr>
          <p:cNvPr id="3" name="Content Placeholder 2"/>
          <p:cNvSpPr>
            <a:spLocks noGrp="1"/>
          </p:cNvSpPr>
          <p:nvPr>
            <p:ph idx="1"/>
          </p:nvPr>
        </p:nvSpPr>
        <p:spPr/>
        <p:txBody>
          <a:bodyPr/>
          <a:lstStyle/>
          <a:p>
            <a:pPr algn="just"/>
            <a:r>
              <a:rPr lang="id-ID" dirty="0" smtClean="0"/>
              <a:t>Zina mukhshan, yaitu perbuatan zina yang dilakukan oleh seseorang yang sudah menikah. Had yang diberlakukan adalah rajam (dilempari batu berukuran sedang hingga mati)</a:t>
            </a:r>
          </a:p>
          <a:p>
            <a:pPr algn="just"/>
            <a:r>
              <a:rPr lang="id-ID" dirty="0" smtClean="0"/>
              <a:t>Zina ghairu mukhshan, yaitu perbuatan zina yang dilakukan oleh seseorang yang belum pernah menikah. Had yang diberlakukan adalah cambukan sebanyak 100 kali.</a:t>
            </a:r>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lnSpcReduction="10000"/>
          </a:bodyPr>
          <a:lstStyle/>
          <a:p>
            <a:pPr algn="just">
              <a:buNone/>
            </a:pPr>
            <a:r>
              <a:rPr lang="id-ID" dirty="0" smtClean="0"/>
              <a:t>	adapun hukuman pengasingan bagi pezina ghairu mukhsan para ulama berbeda pendapat.</a:t>
            </a:r>
          </a:p>
          <a:p>
            <a:pPr algn="just"/>
            <a:r>
              <a:rPr lang="id-ID" dirty="0" smtClean="0"/>
              <a:t>Imam syafi’i, dan imam ahmad berpendapat diasingkan selama 1 tahun.</a:t>
            </a:r>
          </a:p>
          <a:p>
            <a:pPr algn="just"/>
            <a:r>
              <a:rPr lang="id-ID" dirty="0" smtClean="0"/>
              <a:t>Imam malik dan auza’i berpendapat yang diasingkan hanya yang laki-laki sedangkan perempuan tidak diasingkan.</a:t>
            </a:r>
          </a:p>
          <a:p>
            <a:pPr algn="just"/>
            <a:r>
              <a:rPr lang="id-ID" dirty="0" smtClean="0"/>
              <a:t>Imam Abu hanifah, berpendapat tidak diasingkan, pengasingan hanya hukuman tambahan yang kebikjakan tersebut diserahkan sepenuhnya kepada hakim.</a:t>
            </a:r>
          </a:p>
          <a:p>
            <a:pPr algn="just"/>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Hikmah di haramkan zina</a:t>
            </a:r>
            <a:endParaRPr lang="id-ID" dirty="0"/>
          </a:p>
        </p:txBody>
      </p:sp>
      <p:sp>
        <p:nvSpPr>
          <p:cNvPr id="3" name="Content Placeholder 2"/>
          <p:cNvSpPr>
            <a:spLocks noGrp="1"/>
          </p:cNvSpPr>
          <p:nvPr>
            <p:ph idx="1"/>
          </p:nvPr>
        </p:nvSpPr>
        <p:spPr/>
        <p:txBody>
          <a:bodyPr/>
          <a:lstStyle/>
          <a:p>
            <a:r>
              <a:rPr lang="id-ID" dirty="0" smtClean="0"/>
              <a:t>Memelihara dan menjaga keturunan dengan baik.</a:t>
            </a:r>
          </a:p>
          <a:p>
            <a:r>
              <a:rPr lang="id-ID" dirty="0" smtClean="0"/>
              <a:t>Menjaga harga diri dan kehormatan manusia</a:t>
            </a:r>
          </a:p>
          <a:p>
            <a:r>
              <a:rPr lang="id-ID" dirty="0" smtClean="0"/>
              <a:t>Menjaga ketertiban dan keteraturan rumah tangga</a:t>
            </a:r>
          </a:p>
          <a:p>
            <a:r>
              <a:rPr lang="id-ID" dirty="0" smtClean="0"/>
              <a:t>Memunculkan rasa kasih sayang terhadap anak yag dilahirkan melalui pernikahan yang sah</a:t>
            </a:r>
            <a:endParaRPr lang="id-ID" dirty="0"/>
          </a:p>
        </p:txBody>
      </p:sp>
    </p:spTree>
  </p:cSld>
  <p:clrMapOvr>
    <a:masterClrMapping/>
  </p:clrMapOvr>
  <p:transition>
    <p:wipe dir="u"/>
    <p:sndAc>
      <p:stSnd>
        <p:snd r:embed="rId2" name="laser.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smtClean="0"/>
              <a:t>Amati gambar dibawah, kemudian berilah komentar!</a:t>
            </a:r>
            <a:endParaRPr lang="id-ID"/>
          </a:p>
        </p:txBody>
      </p:sp>
      <p:pic>
        <p:nvPicPr>
          <p:cNvPr id="4" name="Content Placeholder 3" descr="pacaran.jpg"/>
          <p:cNvPicPr>
            <a:picLocks noGrp="1" noChangeAspect="1"/>
          </p:cNvPicPr>
          <p:nvPr>
            <p:ph idx="1"/>
          </p:nvPr>
        </p:nvPicPr>
        <p:blipFill>
          <a:blip r:embed="rId2"/>
          <a:stretch>
            <a:fillRect/>
          </a:stretch>
        </p:blipFill>
        <p:spPr>
          <a:xfrm>
            <a:off x="857224" y="1928802"/>
            <a:ext cx="6237848" cy="3500462"/>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7239000" cy="1143000"/>
          </a:xfrm>
        </p:spPr>
        <p:txBody>
          <a:bodyPr>
            <a:normAutofit fontScale="90000"/>
          </a:bodyPr>
          <a:lstStyle/>
          <a:p>
            <a:pPr lvl="0"/>
            <a:r>
              <a:rPr lang="id-ID" dirty="0" smtClean="0"/>
              <a:t>TUJUAN PEMBELAJARAN</a:t>
            </a:r>
            <a:br>
              <a:rPr lang="id-ID" dirty="0" smtClean="0"/>
            </a:br>
            <a:endParaRPr lang="id-ID" dirty="0"/>
          </a:p>
        </p:txBody>
      </p:sp>
      <p:sp>
        <p:nvSpPr>
          <p:cNvPr id="3" name="Content Placeholder 2"/>
          <p:cNvSpPr>
            <a:spLocks noGrp="1"/>
          </p:cNvSpPr>
          <p:nvPr>
            <p:ph idx="1"/>
          </p:nvPr>
        </p:nvSpPr>
        <p:spPr/>
        <p:txBody>
          <a:bodyPr/>
          <a:lstStyle/>
          <a:p>
            <a:pPr>
              <a:buNone/>
            </a:pPr>
            <a:endParaRPr lang="id-ID" dirty="0"/>
          </a:p>
        </p:txBody>
      </p:sp>
      <p:sp>
        <p:nvSpPr>
          <p:cNvPr id="4" name="Title 1"/>
          <p:cNvSpPr txBox="1">
            <a:spLocks/>
          </p:cNvSpPr>
          <p:nvPr/>
        </p:nvSpPr>
        <p:spPr>
          <a:xfrm>
            <a:off x="609600" y="472440"/>
            <a:ext cx="7239000" cy="11430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d-ID" sz="3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
        <p:nvSpPr>
          <p:cNvPr id="5" name="Content Placeholder 2"/>
          <p:cNvSpPr txBox="1">
            <a:spLocks/>
          </p:cNvSpPr>
          <p:nvPr/>
        </p:nvSpPr>
        <p:spPr>
          <a:xfrm>
            <a:off x="609600" y="2143116"/>
            <a:ext cx="7239000" cy="4465020"/>
          </a:xfrm>
          <a:prstGeom prst="rect">
            <a:avLst/>
          </a:prstGeom>
        </p:spPr>
        <p:txBody>
          <a:bodyPr vert="horz">
            <a:normAutofit fontScale="92500"/>
          </a:bodyPr>
          <a:lstStyle/>
          <a:p>
            <a:pPr marL="274320" marR="0" lvl="0" indent="-274320" algn="l" defTabSz="914400" rtl="0" eaLnBrk="1" fontAlgn="auto" latinLnBrk="0" hangingPunct="1">
              <a:lnSpc>
                <a:spcPct val="100000"/>
              </a:lnSpc>
              <a:spcBef>
                <a:spcPts val="600"/>
              </a:spcBef>
              <a:spcAft>
                <a:spcPts val="0"/>
              </a:spcAft>
              <a:buClr>
                <a:schemeClr val="tx2"/>
              </a:buClr>
              <a:buSzPct val="73000"/>
              <a:buFont typeface="Wingdings 2"/>
              <a:buChar char=""/>
              <a:tabLst/>
              <a:defRPr/>
            </a:pPr>
            <a:r>
              <a:rPr kumimoji="0" lang="id-ID" sz="2600" b="0" i="0" u="none" strike="noStrike" kern="1200" cap="none" spc="0" normalizeH="0" baseline="0" noProof="0" dirty="0" smtClean="0">
                <a:ln>
                  <a:noFill/>
                </a:ln>
                <a:solidFill>
                  <a:schemeClr val="tx1"/>
                </a:solidFill>
                <a:effectLst/>
                <a:uLnTx/>
                <a:uFillTx/>
                <a:latin typeface="+mn-lt"/>
                <a:ea typeface="+mn-ea"/>
                <a:cs typeface="+mn-cs"/>
              </a:rPr>
              <a:t> Siswa dapat menjelaskan perbuatan murtad,</a:t>
            </a:r>
            <a:r>
              <a:rPr kumimoji="0" lang="id-ID" sz="2600" b="0" i="0" u="none" strike="noStrike" kern="1200" cap="none" spc="0" normalizeH="0" noProof="0" dirty="0" smtClean="0">
                <a:ln>
                  <a:noFill/>
                </a:ln>
                <a:solidFill>
                  <a:schemeClr val="tx1"/>
                </a:solidFill>
                <a:effectLst/>
                <a:uLnTx/>
                <a:uFillTx/>
                <a:latin typeface="+mn-lt"/>
                <a:ea typeface="+mn-ea"/>
                <a:cs typeface="+mn-cs"/>
              </a:rPr>
              <a:t> Hirabah </a:t>
            </a:r>
            <a:r>
              <a:rPr kumimoji="0" lang="id-ID" sz="2600" b="0" i="0" u="none" strike="noStrike" kern="1200" cap="none" spc="0" normalizeH="0" baseline="0" noProof="0" dirty="0" smtClean="0">
                <a:ln>
                  <a:noFill/>
                </a:ln>
                <a:solidFill>
                  <a:schemeClr val="tx1"/>
                </a:solidFill>
                <a:effectLst/>
                <a:uLnTx/>
                <a:uFillTx/>
                <a:latin typeface="+mn-lt"/>
                <a:ea typeface="+mn-ea"/>
                <a:cs typeface="+mn-cs"/>
              </a:rPr>
              <a:t>bughat.</a:t>
            </a:r>
          </a:p>
          <a:p>
            <a:pPr marL="274320" lvl="0" indent="-274320">
              <a:spcBef>
                <a:spcPts val="600"/>
              </a:spcBef>
              <a:buClr>
                <a:schemeClr val="tx2"/>
              </a:buClr>
              <a:buSzPct val="73000"/>
              <a:buFont typeface="Wingdings 2"/>
              <a:buChar char=""/>
            </a:pPr>
            <a:r>
              <a:rPr kumimoji="0" lang="id-ID" sz="2600" b="0" i="0" u="none" strike="noStrike" kern="1200" cap="none" spc="0" normalizeH="0" baseline="0" noProof="0" dirty="0" smtClean="0">
                <a:ln>
                  <a:noFill/>
                </a:ln>
                <a:solidFill>
                  <a:schemeClr val="tx1"/>
                </a:solidFill>
                <a:effectLst/>
                <a:uLnTx/>
                <a:uFillTx/>
                <a:latin typeface="+mn-lt"/>
                <a:ea typeface="+mn-ea"/>
                <a:cs typeface="+mn-cs"/>
              </a:rPr>
              <a:t>Siswa dapat menunjukkan dasar hukum larangan </a:t>
            </a:r>
            <a:r>
              <a:rPr lang="id-ID" sz="2600" dirty="0" smtClean="0"/>
              <a:t/>
            </a:r>
            <a:br>
              <a:rPr lang="id-ID" sz="2600" dirty="0" smtClean="0"/>
            </a:br>
            <a:r>
              <a:rPr lang="id-ID" sz="2600" dirty="0" smtClean="0"/>
              <a:t> perbuatan murtad, Hirabah bughat.</a:t>
            </a:r>
            <a:endParaRPr kumimoji="0" lang="id-ID" sz="2600" b="0" i="0" u="none"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ts val="600"/>
              </a:spcBef>
              <a:buClr>
                <a:schemeClr val="tx2"/>
              </a:buClr>
              <a:buSzPct val="73000"/>
              <a:buFont typeface="Wingdings 2"/>
              <a:buChar char=""/>
            </a:pPr>
            <a:r>
              <a:rPr kumimoji="0" lang="id-ID" sz="2600" b="0" i="0" u="none" strike="noStrike" kern="1200" cap="none" spc="0" normalizeH="0" baseline="0" noProof="0" dirty="0" smtClean="0">
                <a:ln>
                  <a:noFill/>
                </a:ln>
                <a:solidFill>
                  <a:schemeClr val="tx1"/>
                </a:solidFill>
                <a:effectLst/>
                <a:uLnTx/>
                <a:uFillTx/>
                <a:latin typeface="+mn-lt"/>
                <a:ea typeface="+mn-ea"/>
                <a:cs typeface="+mn-cs"/>
              </a:rPr>
              <a:t>Siswa dapat menunjukkan akibat </a:t>
            </a:r>
            <a:r>
              <a:rPr lang="id-ID" sz="2600" dirty="0" smtClean="0"/>
              <a:t/>
            </a:r>
            <a:br>
              <a:rPr lang="id-ID" sz="2600" dirty="0" smtClean="0"/>
            </a:br>
            <a:r>
              <a:rPr lang="id-ID" sz="2600" dirty="0" smtClean="0"/>
              <a:t> perbuatan murtad, Hirabah bughat.</a:t>
            </a:r>
            <a:endParaRPr kumimoji="0" lang="id-ID"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tx2"/>
              </a:buClr>
              <a:buSzPct val="73000"/>
              <a:buFont typeface="Wingdings 2"/>
              <a:buChar char=""/>
              <a:tabLst/>
              <a:defRPr/>
            </a:pPr>
            <a:r>
              <a:rPr kumimoji="0" lang="id-ID" sz="2600" b="0" i="0" u="none" strike="noStrike" kern="1200" cap="none" spc="0" normalizeH="0" baseline="0" noProof="0" dirty="0" smtClean="0">
                <a:ln>
                  <a:noFill/>
                </a:ln>
                <a:solidFill>
                  <a:schemeClr val="tx1"/>
                </a:solidFill>
                <a:effectLst/>
                <a:uLnTx/>
                <a:uFillTx/>
                <a:latin typeface="+mn-lt"/>
                <a:ea typeface="+mn-ea"/>
                <a:cs typeface="+mn-cs"/>
              </a:rPr>
              <a:t>Siswa dapat mengontrol diri untuk senantiasa menjauhi </a:t>
            </a:r>
            <a:r>
              <a:rPr kumimoji="0" lang="id-ID" sz="2600" b="0" i="1" u="none" strike="noStrike" kern="1200" cap="none" spc="0" normalizeH="0" baseline="0" noProof="0" dirty="0" smtClean="0">
                <a:ln>
                  <a:noFill/>
                </a:ln>
                <a:solidFill>
                  <a:schemeClr val="tx1"/>
                </a:solidFill>
                <a:effectLst/>
                <a:uLnTx/>
                <a:uFillTx/>
                <a:latin typeface="+mn-lt"/>
                <a:ea typeface="+mn-ea"/>
                <a:cs typeface="+mn-cs"/>
              </a:rPr>
              <a:t>jaraimul hudud </a:t>
            </a:r>
            <a:r>
              <a:rPr kumimoji="0" lang="id-ID" sz="2600" b="0" i="0" u="none" strike="noStrike" kern="1200" cap="none" spc="0" normalizeH="0" baseline="0" noProof="0" dirty="0" smtClean="0">
                <a:ln>
                  <a:noFill/>
                </a:ln>
                <a:solidFill>
                  <a:schemeClr val="tx1"/>
                </a:solidFill>
                <a:effectLst/>
                <a:uLnTx/>
                <a:uFillTx/>
                <a:latin typeface="+mn-lt"/>
                <a:ea typeface="+mn-ea"/>
                <a:cs typeface="+mn-cs"/>
              </a:rPr>
              <a:t>(perbuatan-perbuatan yang menyebabkan pelakunya dikenai hukuman</a:t>
            </a:r>
            <a:br>
              <a:rPr kumimoji="0" lang="id-ID" sz="2600" b="0" i="0" u="none" strike="noStrike" kern="1200" cap="none" spc="0" normalizeH="0" baseline="0" noProof="0" dirty="0" smtClean="0">
                <a:ln>
                  <a:noFill/>
                </a:ln>
                <a:solidFill>
                  <a:schemeClr val="tx1"/>
                </a:solidFill>
                <a:effectLst/>
                <a:uLnTx/>
                <a:uFillTx/>
                <a:latin typeface="+mn-lt"/>
                <a:ea typeface="+mn-ea"/>
                <a:cs typeface="+mn-cs"/>
              </a:rPr>
            </a:br>
            <a:r>
              <a:rPr kumimoji="0" lang="id-ID" sz="2600" b="0" i="0" u="none" strike="noStrike" kern="1200" cap="none" spc="0" normalizeH="0" baseline="0" noProof="0" dirty="0" smtClean="0">
                <a:ln>
                  <a:noFill/>
                </a:ln>
                <a:solidFill>
                  <a:schemeClr val="tx1"/>
                </a:solidFill>
                <a:effectLst/>
                <a:uLnTx/>
                <a:uFillTx/>
                <a:latin typeface="+mn-lt"/>
                <a:ea typeface="+mn-ea"/>
                <a:cs typeface="+mn-cs"/>
              </a:rPr>
              <a:t>had).</a:t>
            </a:r>
          </a:p>
          <a:p>
            <a:pPr marL="274320" marR="0" lvl="0" indent="-274320" algn="l" defTabSz="914400" rtl="0" eaLnBrk="1" fontAlgn="auto" latinLnBrk="0" hangingPunct="1">
              <a:lnSpc>
                <a:spcPct val="100000"/>
              </a:lnSpc>
              <a:spcBef>
                <a:spcPts val="600"/>
              </a:spcBef>
              <a:spcAft>
                <a:spcPts val="0"/>
              </a:spcAft>
              <a:buClr>
                <a:schemeClr val="tx2"/>
              </a:buClr>
              <a:buSzPct val="73000"/>
              <a:buFont typeface="Wingdings 2"/>
              <a:buChar char=""/>
              <a:tabLst/>
              <a:defRPr/>
            </a:pPr>
            <a:endParaRPr kumimoji="0" lang="id-ID"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Murtad</a:t>
            </a:r>
            <a:endParaRPr lang="id-ID" dirty="0"/>
          </a:p>
        </p:txBody>
      </p:sp>
      <p:sp>
        <p:nvSpPr>
          <p:cNvPr id="3" name="Content Placeholder 2"/>
          <p:cNvSpPr>
            <a:spLocks noGrp="1"/>
          </p:cNvSpPr>
          <p:nvPr>
            <p:ph idx="1"/>
          </p:nvPr>
        </p:nvSpPr>
        <p:spPr/>
        <p:txBody>
          <a:bodyPr/>
          <a:lstStyle/>
          <a:p>
            <a:endParaRPr lang="id-ID" dirty="0" smtClean="0"/>
          </a:p>
          <a:p>
            <a:r>
              <a:rPr lang="id-ID" dirty="0" smtClean="0"/>
              <a:t>Secara bahasa murtad adalah berbalik belakang, berbalik kafir, membuang iman berganti menjadi ingkar.</a:t>
            </a:r>
          </a:p>
          <a:p>
            <a:r>
              <a:rPr lang="id-ID" dirty="0" smtClean="0"/>
              <a:t>Dari segi istilah murtad berarti meninggalkan atau keluar dari agama </a:t>
            </a:r>
            <a:r>
              <a:rPr lang="id-ID" dirty="0" smtClean="0">
                <a:hlinkClick r:id="rId2" tooltip="Islam"/>
              </a:rPr>
              <a:t>Islam</a:t>
            </a:r>
            <a:r>
              <a:rPr lang="id-ID" dirty="0" smtClean="0"/>
              <a:t> dan memeluk agama lain. Murtad bisa melalui perkataan atau melalui perbuatan atau itikad, kepercayaan dan keyakinan hati</a:t>
            </a:r>
            <a:endParaRPr lang="id-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dirty="0" smtClean="0"/>
              <a:t>Bila seseorang menolak prinsip-prinsip dasar keyakinan agama islam, menolak ibadah secara khusus maka dihukumi murtad.</a:t>
            </a:r>
          </a:p>
          <a:p>
            <a:r>
              <a:rPr lang="id-ID" dirty="0" smtClean="0"/>
              <a:t>Hukuman bagi orang murtad adalah hukuman mati, jika tidak mau bertobat dan kembali keagama islam dalam waktu tertentu. Namun syariat agama islamtidak membatasi tenggang waktu tertentu yang diberikan kepada pelaku murtad untuk kembali kepada agama islam.</a:t>
            </a:r>
            <a:endParaRPr lang="id-ID"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Tujuan pembelajaran</a:t>
            </a:r>
            <a:endParaRPr lang="id-ID" dirty="0"/>
          </a:p>
        </p:txBody>
      </p:sp>
      <p:sp>
        <p:nvSpPr>
          <p:cNvPr id="3" name="Content Placeholder 2"/>
          <p:cNvSpPr>
            <a:spLocks noGrp="1"/>
          </p:cNvSpPr>
          <p:nvPr>
            <p:ph idx="1"/>
          </p:nvPr>
        </p:nvSpPr>
        <p:spPr/>
        <p:txBody>
          <a:bodyPr>
            <a:normAutofit/>
          </a:bodyPr>
          <a:lstStyle/>
          <a:p>
            <a:r>
              <a:rPr lang="id-ID" dirty="0" smtClean="0"/>
              <a:t> Siswa dapat menjelaskan </a:t>
            </a:r>
            <a:r>
              <a:rPr lang="id-ID" dirty="0" smtClean="0"/>
              <a:t>pengertian Qadzaf.</a:t>
            </a:r>
            <a:endParaRPr lang="id-ID" dirty="0" smtClean="0"/>
          </a:p>
          <a:p>
            <a:r>
              <a:rPr lang="id-ID" dirty="0" smtClean="0"/>
              <a:t>Siswa dapat menunjukkan dasar hukum larangan </a:t>
            </a:r>
            <a:r>
              <a:rPr lang="id-ID" dirty="0" smtClean="0"/>
              <a:t>qadzaf.</a:t>
            </a:r>
            <a:endParaRPr lang="id-ID" dirty="0" smtClean="0"/>
          </a:p>
          <a:p>
            <a:r>
              <a:rPr lang="id-ID" dirty="0" smtClean="0"/>
              <a:t>Siswa dapat menunjukkan akibat perbuatan </a:t>
            </a:r>
            <a:r>
              <a:rPr lang="id-ID" dirty="0" smtClean="0"/>
              <a:t>Qadzaf</a:t>
            </a:r>
            <a:endParaRPr lang="id-ID" dirty="0" smtClean="0"/>
          </a:p>
          <a:p>
            <a:r>
              <a:rPr lang="id-ID" dirty="0" smtClean="0"/>
              <a:t>Siswa dapat menjelaskan syarat-syarat berlaku had qadzaf</a:t>
            </a:r>
          </a:p>
          <a:p>
            <a:r>
              <a:rPr lang="id-ID" dirty="0" smtClean="0"/>
              <a:t>Siswa dapat menelaskan gugurnya qadzaf</a:t>
            </a:r>
          </a:p>
          <a:p>
            <a:r>
              <a:rPr lang="id-ID" dirty="0" smtClean="0"/>
              <a:t>Siswa dapat menjelaskan hikmah dilarangnya qadzaf</a:t>
            </a:r>
            <a:endParaRPr lang="id-ID" dirty="0" smtClean="0"/>
          </a:p>
          <a:p>
            <a:endParaRPr lang="id-ID" dirty="0" smtClean="0"/>
          </a:p>
          <a:p>
            <a:pPr>
              <a:buNone/>
            </a:pPr>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Pengertian Qadzaf</a:t>
            </a:r>
            <a:endParaRPr lang="id-ID" dirty="0"/>
          </a:p>
        </p:txBody>
      </p:sp>
      <p:sp>
        <p:nvSpPr>
          <p:cNvPr id="3" name="Content Placeholder 2"/>
          <p:cNvSpPr>
            <a:spLocks noGrp="1"/>
          </p:cNvSpPr>
          <p:nvPr>
            <p:ph idx="1"/>
          </p:nvPr>
        </p:nvSpPr>
        <p:spPr/>
        <p:txBody>
          <a:bodyPr/>
          <a:lstStyle/>
          <a:p>
            <a:pPr algn="just"/>
            <a:r>
              <a:rPr lang="id-ID" dirty="0" smtClean="0"/>
              <a:t>Secara bahasa qadhaf yaitu melempar dengan batu atau yang semisalnya</a:t>
            </a:r>
            <a:br>
              <a:rPr lang="id-ID" dirty="0" smtClean="0"/>
            </a:br>
            <a:r>
              <a:rPr lang="id-ID" i="1" dirty="0" smtClean="0"/>
              <a:t>(ar-ramyu bil hijarah wa ghairiha)</a:t>
            </a:r>
            <a:r>
              <a:rPr lang="id-ID" dirty="0" smtClean="0"/>
              <a:t>. Adapun menurut istilah, qadhaf adalah</a:t>
            </a:r>
            <a:br>
              <a:rPr lang="id-ID" dirty="0" smtClean="0"/>
            </a:br>
            <a:r>
              <a:rPr lang="id-ID" dirty="0" smtClean="0"/>
              <a:t>melempar tuduhan zina kepada seorang yang dikenal baik secara terangterangan.</a:t>
            </a:r>
            <a:endParaRPr lang="id-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Hukum Qadzaf</a:t>
            </a:r>
            <a:endParaRPr lang="id-ID" dirty="0"/>
          </a:p>
        </p:txBody>
      </p:sp>
      <p:sp>
        <p:nvSpPr>
          <p:cNvPr id="3" name="Content Placeholder 2"/>
          <p:cNvSpPr>
            <a:spLocks noGrp="1"/>
          </p:cNvSpPr>
          <p:nvPr>
            <p:ph idx="1"/>
          </p:nvPr>
        </p:nvSpPr>
        <p:spPr/>
        <p:txBody>
          <a:bodyPr>
            <a:normAutofit fontScale="92500"/>
          </a:bodyPr>
          <a:lstStyle/>
          <a:p>
            <a:r>
              <a:rPr lang="id-ID" dirty="0" smtClean="0"/>
              <a:t>Qadzaf merupakan salah satu dosa besar yang diharamkan oleh syariat</a:t>
            </a:r>
            <a:br>
              <a:rPr lang="id-ID" dirty="0" smtClean="0"/>
            </a:br>
            <a:r>
              <a:rPr lang="id-ID" dirty="0" smtClean="0"/>
              <a:t>Islam. Di antara dalil-dalil yang menegaskan keharaman qadzaf adalah:</a:t>
            </a:r>
          </a:p>
          <a:p>
            <a:r>
              <a:rPr lang="id-ID" dirty="0" smtClean="0"/>
              <a:t>• Firman Allah SWT dalam an-Nur ayat 23:</a:t>
            </a:r>
          </a:p>
          <a:p>
            <a:pPr algn="r" rtl="1"/>
            <a:r>
              <a:rPr lang="ar-SA" dirty="0" smtClean="0">
                <a:latin typeface="Traditional Arabic" pitchFamily="18" charset="-78"/>
                <a:cs typeface="Traditional Arabic" pitchFamily="18" charset="-78"/>
              </a:rPr>
              <a:t>إِنَّ ٱلَّذِينَ </a:t>
            </a:r>
            <a:r>
              <a:rPr lang="ar-SA" dirty="0" smtClean="0">
                <a:latin typeface="Traditional Arabic" pitchFamily="18" charset="-78"/>
                <a:cs typeface="Traditional Arabic" pitchFamily="18" charset="-78"/>
              </a:rPr>
              <a:t>يَرمُونَ ٱلۡمُحصَنَٰتِ ٱلغَٰفِلَٰتِ ٱلمُؤمِنَٰتِ </a:t>
            </a:r>
            <a:r>
              <a:rPr lang="ar-SA" dirty="0" smtClean="0">
                <a:latin typeface="Traditional Arabic" pitchFamily="18" charset="-78"/>
                <a:cs typeface="Traditional Arabic" pitchFamily="18" charset="-78"/>
              </a:rPr>
              <a:t>لُعِنُواْ فِي </a:t>
            </a:r>
            <a:r>
              <a:rPr lang="ar-SA" dirty="0" smtClean="0">
                <a:latin typeface="Traditional Arabic" pitchFamily="18" charset="-78"/>
                <a:cs typeface="Traditional Arabic" pitchFamily="18" charset="-78"/>
              </a:rPr>
              <a:t>ٱلدُّنيَا وَٱلأخِرَةِ وَلَهُم </a:t>
            </a:r>
            <a:r>
              <a:rPr lang="ar-SA" dirty="0" smtClean="0">
                <a:latin typeface="Traditional Arabic" pitchFamily="18" charset="-78"/>
                <a:cs typeface="Traditional Arabic" pitchFamily="18" charset="-78"/>
              </a:rPr>
              <a:t>عَذَابٌ عَظِيمٞ ٢٣  </a:t>
            </a:r>
            <a:endParaRPr lang="id-ID" dirty="0" smtClean="0">
              <a:latin typeface="Traditional Arabic" pitchFamily="18" charset="-78"/>
              <a:cs typeface="Traditional Arabic" pitchFamily="18" charset="-78"/>
            </a:endParaRPr>
          </a:p>
          <a:p>
            <a:r>
              <a:rPr lang="id-ID" i="1" dirty="0" smtClean="0"/>
              <a:t>Artinya: “Sesungguhnya orang-orang yang menuduh wanita yang baik-baik, yang lengan (dari perbuatan keji) lagi beriman (berzina), mereka kena laknat di dunia dan akhirat, dan bagi mereka azab yang besar” (QS.An-Nur : 23)</a:t>
            </a:r>
            <a:endParaRPr lang="id-ID" dirty="0" smtClean="0"/>
          </a:p>
          <a:p>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Had Qadzaf </a:t>
            </a:r>
            <a:endParaRPr lang="id-ID" dirty="0"/>
          </a:p>
        </p:txBody>
      </p:sp>
      <p:sp>
        <p:nvSpPr>
          <p:cNvPr id="3" name="Content Placeholder 2"/>
          <p:cNvSpPr>
            <a:spLocks noGrp="1"/>
          </p:cNvSpPr>
          <p:nvPr>
            <p:ph idx="1"/>
          </p:nvPr>
        </p:nvSpPr>
        <p:spPr/>
        <p:txBody>
          <a:bodyPr>
            <a:normAutofit fontScale="77500" lnSpcReduction="20000"/>
          </a:bodyPr>
          <a:lstStyle/>
          <a:p>
            <a:pPr rtl="1">
              <a:buNone/>
            </a:pPr>
            <a:r>
              <a:rPr lang="id-ID" dirty="0" smtClean="0"/>
              <a:t>Had </a:t>
            </a:r>
            <a:r>
              <a:rPr lang="id-ID" dirty="0" smtClean="0"/>
              <a:t>(hukuman) bagi pelaku qadzaf adalah cambuk sebanyak 80 kali bagi</a:t>
            </a:r>
            <a:br>
              <a:rPr lang="id-ID" dirty="0" smtClean="0"/>
            </a:br>
            <a:r>
              <a:rPr lang="id-ID" dirty="0" smtClean="0"/>
              <a:t>yang merdeka, dan cambuk 40 kali bagi budak, karena hukuman budak setengah hukuman orang yang merdeka. Allah SWT berfirman dalam surat an-Nur </a:t>
            </a:r>
            <a:r>
              <a:rPr lang="id-ID" dirty="0" smtClean="0"/>
              <a:t>ayat </a:t>
            </a:r>
            <a:r>
              <a:rPr lang="id-ID" dirty="0" smtClean="0"/>
              <a:t>4</a:t>
            </a:r>
            <a:r>
              <a:rPr lang="id-ID" dirty="0" smtClean="0"/>
              <a:t>:</a:t>
            </a:r>
          </a:p>
          <a:p>
            <a:pPr rtl="1"/>
            <a:endParaRPr lang="id-ID" dirty="0" smtClean="0">
              <a:latin typeface="Traditional Arabic" pitchFamily="18" charset="-78"/>
              <a:cs typeface="Traditional Arabic" pitchFamily="18" charset="-78"/>
            </a:endParaRPr>
          </a:p>
          <a:p>
            <a:pPr algn="r" rtl="1"/>
            <a:r>
              <a:rPr lang="ar-SA" sz="3600" b="1" dirty="0" smtClean="0">
                <a:latin typeface="Traditional Arabic" pitchFamily="18" charset="-78"/>
                <a:cs typeface="Traditional Arabic" pitchFamily="18" charset="-78"/>
              </a:rPr>
              <a:t>وَٱلَّذِينَ يَرمُونَ ٱلمُحصَنَٰتِ </a:t>
            </a:r>
            <a:r>
              <a:rPr lang="ar-SA" sz="3600" b="1" dirty="0" smtClean="0">
                <a:latin typeface="Traditional Arabic" pitchFamily="18" charset="-78"/>
                <a:cs typeface="Traditional Arabic" pitchFamily="18" charset="-78"/>
              </a:rPr>
              <a:t>ثُمَّ </a:t>
            </a:r>
            <a:r>
              <a:rPr lang="ar-SA" sz="3600" b="1" dirty="0" smtClean="0">
                <a:latin typeface="Traditional Arabic" pitchFamily="18" charset="-78"/>
                <a:cs typeface="Traditional Arabic" pitchFamily="18" charset="-78"/>
              </a:rPr>
              <a:t>لَم يَأتُواْ بِأَربَعَةِ شُهَدَاءَ فَٱجلِدُوهُم</a:t>
            </a:r>
            <a:r>
              <a:rPr lang="id-ID" sz="3600" b="1" dirty="0" smtClean="0">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ثَمَٰنِينَ جَلدَة </a:t>
            </a:r>
            <a:r>
              <a:rPr lang="ar-SA" sz="3600" b="1" dirty="0" smtClean="0">
                <a:latin typeface="Traditional Arabic" pitchFamily="18" charset="-78"/>
                <a:cs typeface="Traditional Arabic" pitchFamily="18" charset="-78"/>
              </a:rPr>
              <a:t>وَلَا </a:t>
            </a:r>
            <a:r>
              <a:rPr lang="ar-SA" sz="3600" b="1" dirty="0" smtClean="0">
                <a:latin typeface="Traditional Arabic" pitchFamily="18" charset="-78"/>
                <a:cs typeface="Traditional Arabic" pitchFamily="18" charset="-78"/>
              </a:rPr>
              <a:t>تَقبَلُواْ لَهُم </a:t>
            </a:r>
            <a:r>
              <a:rPr lang="ar-SA" sz="3600" b="1" dirty="0" smtClean="0">
                <a:latin typeface="Traditional Arabic" pitchFamily="18" charset="-78"/>
                <a:cs typeface="Traditional Arabic" pitchFamily="18" charset="-78"/>
              </a:rPr>
              <a:t>شَهَٰدَةً </a:t>
            </a:r>
            <a:r>
              <a:rPr lang="ar-SA" sz="3600" b="1" dirty="0" smtClean="0">
                <a:latin typeface="Traditional Arabic" pitchFamily="18" charset="-78"/>
                <a:cs typeface="Traditional Arabic" pitchFamily="18" charset="-78"/>
              </a:rPr>
              <a:t>أَبَدا</a:t>
            </a:r>
            <a:r>
              <a:rPr lang="id-ID" sz="3600" b="1" dirty="0" smtClean="0">
                <a:latin typeface="Traditional Arabic" pitchFamily="18" charset="-78"/>
                <a:cs typeface="Traditional Arabic" pitchFamily="18" charset="-78"/>
              </a:rPr>
              <a:t> </a:t>
            </a:r>
            <a:r>
              <a:rPr lang="ar-SA" sz="3600" b="1" dirty="0" smtClean="0">
                <a:latin typeface="Traditional Arabic" pitchFamily="18" charset="-78"/>
                <a:cs typeface="Traditional Arabic" pitchFamily="18" charset="-78"/>
              </a:rPr>
              <a:t>وَأُوْلَٰئِكَ </a:t>
            </a:r>
            <a:r>
              <a:rPr lang="ar-SA" sz="3600" b="1" dirty="0" smtClean="0">
                <a:latin typeface="Traditional Arabic" pitchFamily="18" charset="-78"/>
                <a:cs typeface="Traditional Arabic" pitchFamily="18" charset="-78"/>
              </a:rPr>
              <a:t>هُمُ </a:t>
            </a:r>
            <a:r>
              <a:rPr lang="ar-SA" sz="3600" b="1" dirty="0" smtClean="0">
                <a:latin typeface="Traditional Arabic" pitchFamily="18" charset="-78"/>
                <a:cs typeface="Traditional Arabic" pitchFamily="18" charset="-78"/>
              </a:rPr>
              <a:t>ٱلفَٰسِقُونَ </a:t>
            </a:r>
            <a:r>
              <a:rPr lang="ar-SA" sz="3600" b="1" dirty="0" smtClean="0">
                <a:latin typeface="Traditional Arabic" pitchFamily="18" charset="-78"/>
                <a:cs typeface="Traditional Arabic" pitchFamily="18" charset="-78"/>
              </a:rPr>
              <a:t>٤ </a:t>
            </a:r>
            <a:r>
              <a:rPr lang="ar-SA" dirty="0" smtClean="0">
                <a:latin typeface="Traditional Arabic" pitchFamily="18" charset="-78"/>
                <a:cs typeface="Traditional Arabic" pitchFamily="18" charset="-78"/>
              </a:rPr>
              <a:t> </a:t>
            </a:r>
            <a:endParaRPr lang="id-ID" dirty="0" smtClean="0">
              <a:latin typeface="Traditional Arabic" pitchFamily="18" charset="-78"/>
              <a:cs typeface="Traditional Arabic" pitchFamily="18" charset="-78"/>
            </a:endParaRPr>
          </a:p>
          <a:p>
            <a:endParaRPr lang="id-ID" i="1" dirty="0" smtClean="0"/>
          </a:p>
          <a:p>
            <a:r>
              <a:rPr lang="id-ID" i="1" dirty="0" smtClean="0"/>
              <a:t>Artinya</a:t>
            </a:r>
            <a:r>
              <a:rPr lang="id-ID" i="1" dirty="0" smtClean="0"/>
              <a:t>: ”Dan orang-orang yang menuduh wanita yang baik-baik (berbuat zina)</a:t>
            </a:r>
            <a:br>
              <a:rPr lang="id-ID" i="1" dirty="0" smtClean="0"/>
            </a:br>
            <a:r>
              <a:rPr lang="id-ID" i="1" dirty="0" smtClean="0"/>
              <a:t>dan mereka tidak mendatangkan empat orang saksi, maka deralah mereka (yang</a:t>
            </a:r>
            <a:br>
              <a:rPr lang="id-ID" i="1" dirty="0" smtClean="0"/>
            </a:br>
            <a:r>
              <a:rPr lang="id-ID" i="1" dirty="0" smtClean="0"/>
              <a:t>menuduh itu) delapan puluh kali dera, dan janganlah kamu terima kesaksian merekabbuat selamanya. Dan mereka itulah orang-orang yang fasik. (QS. An-Nur : 4</a:t>
            </a:r>
            <a:r>
              <a:rPr lang="id-ID" i="1" dirty="0" smtClean="0"/>
              <a:t>)</a:t>
            </a:r>
            <a:endParaRPr lang="id-ID"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Syarat-Syarat Berlakunya Had </a:t>
            </a:r>
            <a:r>
              <a:rPr lang="id-ID" dirty="0" smtClean="0"/>
              <a:t>Qadzaf</a:t>
            </a:r>
            <a:endParaRPr lang="id-ID" dirty="0"/>
          </a:p>
        </p:txBody>
      </p:sp>
      <p:sp>
        <p:nvSpPr>
          <p:cNvPr id="3" name="Content Placeholder 2"/>
          <p:cNvSpPr>
            <a:spLocks noGrp="1"/>
          </p:cNvSpPr>
          <p:nvPr>
            <p:ph idx="1"/>
          </p:nvPr>
        </p:nvSpPr>
        <p:spPr/>
        <p:txBody>
          <a:bodyPr>
            <a:normAutofit fontScale="92500" lnSpcReduction="20000"/>
          </a:bodyPr>
          <a:lstStyle/>
          <a:p>
            <a:pPr lvl="0"/>
            <a:r>
              <a:rPr lang="id-ID" dirty="0" smtClean="0"/>
              <a:t>Tertuduh berzina adalah mukhshan. Pengertian mukhshan dalam qadzaf berbeda dengan mukhshan dalam masalah zina. Dalam qadzaf, mukhshan adalah orang baik yang benar-benar tidak berzina. Adapun mukhshan dalam pembahasan zina adalah seoarang yang sudah pernah menikah</a:t>
            </a:r>
          </a:p>
          <a:p>
            <a:pPr lvl="0"/>
            <a:r>
              <a:rPr lang="id-ID" dirty="0" smtClean="0"/>
              <a:t>Penuduh baligh dan berakal</a:t>
            </a:r>
          </a:p>
          <a:p>
            <a:r>
              <a:rPr lang="id-ID" dirty="0" smtClean="0"/>
              <a:t>Tuduhan berzina benar-benar sesuai aturan syara’ dimana saksi dalam kasus qadzaf adalah dua orang laki-laki adil yang menyatakan bahwa penuduh telah menuduh orang baik-baik berbuat zina atau pengakuan dari penuduh sendiri bahwa dirinya telah menuduh orang baik-baik berbuat zina.         </a:t>
            </a:r>
            <a:endParaRPr lang="id-ID"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Gugurnya Had Qadzaf</a:t>
            </a:r>
            <a:endParaRPr lang="id-ID" dirty="0"/>
          </a:p>
        </p:txBody>
      </p:sp>
      <p:sp>
        <p:nvSpPr>
          <p:cNvPr id="3" name="Content Placeholder 2"/>
          <p:cNvSpPr>
            <a:spLocks noGrp="1"/>
          </p:cNvSpPr>
          <p:nvPr>
            <p:ph idx="1"/>
          </p:nvPr>
        </p:nvSpPr>
        <p:spPr/>
        <p:txBody>
          <a:bodyPr/>
          <a:lstStyle/>
          <a:p>
            <a:pPr>
              <a:buNone/>
            </a:pPr>
            <a:r>
              <a:rPr lang="id-ID" dirty="0" smtClean="0"/>
              <a:t>	Seorang </a:t>
            </a:r>
            <a:r>
              <a:rPr lang="id-ID" dirty="0" smtClean="0"/>
              <a:t>yang menuduh orang baik-baik berzina bisa terlepas dari had qadzaf jika salah satu dri tiga hal di bawah ini terjadi:</a:t>
            </a:r>
          </a:p>
          <a:p>
            <a:pPr lvl="0"/>
            <a:r>
              <a:rPr lang="id-ID" dirty="0" smtClean="0"/>
              <a:t>Penuduh dapat menghadirkan empat orang saksi laki-laki adil bahwa tertuduh benar-benar telah berzina.</a:t>
            </a:r>
          </a:p>
          <a:p>
            <a:pPr lvl="0"/>
            <a:r>
              <a:rPr lang="id-ID" dirty="0" smtClean="0"/>
              <a:t>Li’an (sumpah seoarng suami atas nama allah swt. Sebanyak 4 kali). Jika suami menuduh istrinya berzina sedang dirinya tak mampu menghadirkan 4 saksi adil</a:t>
            </a:r>
          </a:p>
          <a:p>
            <a:pPr lvl="0"/>
            <a:r>
              <a:rPr lang="id-ID" dirty="0" smtClean="0"/>
              <a:t>Tertuduh memaafkan</a:t>
            </a:r>
          </a:p>
          <a:p>
            <a:endParaRPr lang="id-ID"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Hikmah Dilarangnya </a:t>
            </a:r>
            <a:r>
              <a:rPr lang="id-ID" i="1" dirty="0" smtClean="0"/>
              <a:t>Qadzaf</a:t>
            </a:r>
            <a:endParaRPr lang="id-ID" dirty="0"/>
          </a:p>
        </p:txBody>
      </p:sp>
      <p:sp>
        <p:nvSpPr>
          <p:cNvPr id="3" name="Content Placeholder 2"/>
          <p:cNvSpPr>
            <a:spLocks noGrp="1"/>
          </p:cNvSpPr>
          <p:nvPr>
            <p:ph idx="1"/>
          </p:nvPr>
        </p:nvSpPr>
        <p:spPr/>
        <p:txBody>
          <a:bodyPr/>
          <a:lstStyle/>
          <a:p>
            <a:r>
              <a:rPr lang="id-ID" dirty="0" smtClean="0"/>
              <a:t>1. Menjaga kehormatan diri seseorang di mata masyarakat</a:t>
            </a:r>
          </a:p>
          <a:p>
            <a:r>
              <a:rPr lang="id-ID" dirty="0" smtClean="0"/>
              <a:t>2. Agar seseorang tidak begitu mudah melakukan kebohongan dengan cara menuduh orang lain berbuat zina</a:t>
            </a:r>
          </a:p>
          <a:p>
            <a:r>
              <a:rPr lang="id-ID" dirty="0" smtClean="0"/>
              <a:t>3. Agar si penuduh merasa jera dan sadar dari perbuatannya yang tidak terpuji</a:t>
            </a:r>
          </a:p>
          <a:p>
            <a:r>
              <a:rPr lang="id-ID" dirty="0" smtClean="0"/>
              <a:t>4. Menjaga keharmonisan pergaulan antar sesama anggota masyarakat</a:t>
            </a:r>
          </a:p>
          <a:p>
            <a:r>
              <a:rPr lang="id-ID" dirty="0" smtClean="0"/>
              <a:t>5. Mewujudkan keadilan dikalangan masyarakat berdasarkan hukum yang benar</a:t>
            </a:r>
          </a:p>
          <a:p>
            <a:pPr>
              <a:buNone/>
            </a:pPr>
            <a:endParaRPr lang="id-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MENYAMUN, PERAMPOK DAN PEROMPAK</a:t>
            </a:r>
            <a:endParaRPr lang="id-ID" dirty="0"/>
          </a:p>
        </p:txBody>
      </p:sp>
      <p:sp>
        <p:nvSpPr>
          <p:cNvPr id="3" name="Content Placeholder 2"/>
          <p:cNvSpPr>
            <a:spLocks noGrp="1"/>
          </p:cNvSpPr>
          <p:nvPr>
            <p:ph idx="1"/>
          </p:nvPr>
        </p:nvSpPr>
        <p:spPr/>
        <p:txBody>
          <a:bodyPr>
            <a:normAutofit fontScale="92500" lnSpcReduction="10000"/>
          </a:bodyPr>
          <a:lstStyle/>
          <a:p>
            <a:r>
              <a:rPr lang="id-ID" dirty="0" smtClean="0"/>
              <a:t>Penyamun, perampok dan perompak adalah istilah yang digunakan untuk pengertian “mengambil harta orang lain dengan menggunakan cara kekerasan atau mengancam pemilik harta dengan senjata dan terkadang disertai dengan pembunuhan”. Perbedaannya hanya ada pada tempat kejadiannya.</a:t>
            </a:r>
          </a:p>
          <a:p>
            <a:pPr lvl="0"/>
            <a:r>
              <a:rPr lang="id-ID" dirty="0" smtClean="0"/>
              <a:t>Menyamun dam merampok di darat</a:t>
            </a:r>
          </a:p>
          <a:p>
            <a:pPr lvl="0"/>
            <a:r>
              <a:rPr lang="id-ID" dirty="0" smtClean="0"/>
              <a:t>Sedangkan merampok di laut</a:t>
            </a:r>
          </a:p>
          <a:p>
            <a:r>
              <a:rPr lang="id-ID" dirty="0" smtClean="0"/>
              <a:t>Dalam kajian fikih, praktik menyamun, merampok atau merompak masuk dalam pembahasan hirabah atau qat’ut thariq (penghadangan di jalam).</a:t>
            </a:r>
          </a:p>
          <a:p>
            <a:endParaRPr lang="id-ID"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Hukum Peyamun, Perampok dan Perompak</a:t>
            </a:r>
            <a:endParaRPr lang="id-ID" dirty="0"/>
          </a:p>
        </p:txBody>
      </p:sp>
      <p:sp>
        <p:nvSpPr>
          <p:cNvPr id="3" name="Content Placeholder 2"/>
          <p:cNvSpPr>
            <a:spLocks noGrp="1"/>
          </p:cNvSpPr>
          <p:nvPr>
            <p:ph idx="1"/>
          </p:nvPr>
        </p:nvSpPr>
        <p:spPr/>
        <p:txBody>
          <a:bodyPr>
            <a:normAutofit fontScale="85000" lnSpcReduction="10000"/>
          </a:bodyPr>
          <a:lstStyle/>
          <a:p>
            <a:r>
              <a:rPr lang="id-ID" dirty="0" smtClean="0"/>
              <a:t>Seperti diketahui penyamun, perampok, perompak adalah kejahatan yang bersifat mengancam harta dan jiwa. Dengan hanya merampas harta, perbuatan itu sama dosanya dengan mencuri bahkan lebih besar, sebab di dalamnya terdapat unsur kekerasan. Sedangkan jika sampai membunuh korban, jelas bahwa perbuatan itu hukumnya haram termasuk salah satu dosa besar. Oleh sebab itu wajar jika penyamun, perampok dan perompak ini di samping diancam diancam hukuman had, juga diancam hukuman akhirat yang berupa adzab yang besar, seperti dengan tegas disebutkan dalam firman allah :</a:t>
            </a:r>
          </a:p>
          <a:p>
            <a:r>
              <a:rPr lang="id-ID" dirty="0" smtClean="0"/>
              <a:t>…</a:t>
            </a:r>
            <a:r>
              <a:rPr lang="ar-SA" dirty="0" smtClean="0"/>
              <a:t>وَلَهُمْ فِيْ اْلآخِرَةِعَذَابٌ عَظِيمٌ</a:t>
            </a:r>
            <a:endParaRPr lang="id-ID" dirty="0" smtClean="0"/>
          </a:p>
          <a:p>
            <a:r>
              <a:rPr lang="id-ID" dirty="0" smtClean="0"/>
              <a:t>Artinya:”dan akhirat mereka (para penyamun) beroleh siksaan yang besar”.(al- maidah: 33)</a:t>
            </a:r>
          </a:p>
          <a:p>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Had Penyamun, perampok dan perompak</a:t>
            </a:r>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Had penyamun, perampok dan perompak dengan tegas dinyatakan dalam qur’an yaitu firman allah swt:</a:t>
            </a:r>
          </a:p>
          <a:p>
            <a:r>
              <a:rPr lang="ar-SA" dirty="0" smtClean="0"/>
              <a:t>إِنَّمَا جَزَاؤُاالَّدِ ينَ يُحَارِبُونَاللّه وَرَسُولَهُ وَيَسْعَوْنَ فِيْ اْلأَرْضِ فَسَادًا أَن يُقَتَّلُوا أَويُصَلَّبُوا أَوْتُقَطَّعَ أَيْدِيهِمْ وَأَرْخُلُهُمْ مَّنْ خِلاَ فٍ أَوْيُنْفَوامِنَ اْلأَرْضِ ذَ لِكَ لَهُمْ خِزْيٌ فِيْ الدُّ نْيَا</a:t>
            </a:r>
            <a:r>
              <a:rPr lang="id-ID" dirty="0" smtClean="0"/>
              <a:t>.</a:t>
            </a:r>
          </a:p>
          <a:p>
            <a:r>
              <a:rPr lang="id-ID" dirty="0" smtClean="0"/>
              <a:t>Artinya:”</a:t>
            </a:r>
            <a:r>
              <a:rPr lang="id-ID" i="1" dirty="0" smtClean="0"/>
              <a:t>sesungguhnya pembalasan terhadap orang-orang yang memerangi allah dan rasulnya dan membuat kerusakan di muka bumi, hanyalah mereka dibunuh atau disalib atau dipotong tangan dan kaki mereka dengan timal balik (secara silang) atau dibuang dari negeri (tempat kediamannya). Yang demikian itu sebagai suatu penghinaan untuk mereka didunia”.</a:t>
            </a:r>
            <a:r>
              <a:rPr lang="id-ID" dirty="0" smtClean="0"/>
              <a:t>(Al-ma’idah: 33)</a:t>
            </a:r>
          </a:p>
          <a:p>
            <a:endParaRPr lang="id-ID"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dirty="0" smtClean="0"/>
              <a:t>Berdasarkan ayat diatas, ulama sepakat bahwa had sepakat bahwa had penyamun, perampok dan perompak itu berupa: dipotong tangan, disalib, dibunuh dan diasingkan dari tempat kediamannya. Kemudian mereka berbeda pendapat apakah had yang disebutkan dalam ayat itu bersifat tauz’i (macam hukum disesuaikan dengan perbuatan yang dilakukan) atau bersifat takhyiri (memilih diantara beberapa macam hukuman)</a:t>
            </a:r>
          </a:p>
          <a:p>
            <a:endParaRPr lang="id-ID"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70000" lnSpcReduction="20000"/>
          </a:bodyPr>
          <a:lstStyle/>
          <a:p>
            <a:pPr>
              <a:buNone/>
            </a:pPr>
            <a:r>
              <a:rPr lang="id-ID" dirty="0" smtClean="0"/>
              <a:t>	Jumhur ulama berpendapat bahwa yang diterangkan dalam ayat tersebut diatas bersifat tauz’i. Oleh karena itu had dijatuhkan sesuai dengan jenis kegiatan yang dilakukan yaitu:</a:t>
            </a:r>
          </a:p>
          <a:p>
            <a:pPr lvl="0"/>
            <a:r>
              <a:rPr lang="id-ID" dirty="0" smtClean="0"/>
              <a:t>Jika ia/mereka mengambil harta dan membunuh korbannya, hadnya adalah dihukum mati kemudian disalib</a:t>
            </a:r>
          </a:p>
          <a:p>
            <a:pPr lvl="0"/>
            <a:r>
              <a:rPr lang="id-ID" dirty="0" smtClean="0"/>
              <a:t>Jika ia/mereka membunuh korbannya tetapi tidak mengambil hartanya, hadnya adalah dihukum mati</a:t>
            </a:r>
          </a:p>
          <a:p>
            <a:pPr lvl="0"/>
            <a:r>
              <a:rPr lang="id-ID" dirty="0" smtClean="0"/>
              <a:t>Jika ia/mereka mengambil harta, tetapi tidak membunuh. Hadnya adalah dipotong tangan dan kakinya dengan cara silang (tangan kanan dengan kaki kiri atau tangan kiri dengan tangan kanan)</a:t>
            </a:r>
          </a:p>
          <a:p>
            <a:pPr lvl="0"/>
            <a:r>
              <a:rPr lang="id-ID" dirty="0" smtClean="0"/>
              <a:t>Jika ia/mereka tidak mengambil harta dan tidak membunuh, misalnya tertangkap sebelum sempat berbuat sesuatu atau memang sengaja menakut-nakuti saja, maka hadnya adalah dipenjarakan atau diasingkan.</a:t>
            </a:r>
          </a:p>
          <a:p>
            <a:pPr>
              <a:buNone/>
            </a:pPr>
            <a:r>
              <a:rPr lang="id-ID" dirty="0" smtClean="0"/>
              <a:t>	Perlu dijalaskan bahwa hukuman mati terhadap penyamun, perampok dan perompak yang membunuh korbannya adalah atas dasar had, bukan atas dasar qishas oleh sebab itu tidak dapat gugur walaupun dimaafkan oleh dalil waris korban yang dibunuh.</a:t>
            </a:r>
          </a:p>
          <a:p>
            <a:endParaRPr lang="id-ID"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77500" lnSpcReduction="20000"/>
          </a:bodyPr>
          <a:lstStyle/>
          <a:p>
            <a:r>
              <a:rPr lang="id-ID" b="1" dirty="0" smtClean="0"/>
              <a:t>Penyamun, Perampok dan Perompak yang Taubat</a:t>
            </a:r>
            <a:endParaRPr lang="id-ID" dirty="0" smtClean="0"/>
          </a:p>
          <a:p>
            <a:r>
              <a:rPr lang="id-ID" dirty="0" smtClean="0"/>
              <a:t>Taubatnya penyamun, perampok dan perompak setelah tertangkap tidak dapat mengubah sedikit pun ketentuan hukum yang ada padanya. Namun jika mereka bertaubat sebelum tertangkap, semisal menyerahkan diri dan menyatakan taubat dengan kesadaran sendiri, maka gugurlah had, hal ini didasarkan pada firman allah:</a:t>
            </a:r>
          </a:p>
          <a:p>
            <a:r>
              <a:rPr lang="ar-SA" dirty="0" smtClean="0"/>
              <a:t>إِلاَّالَّدِيْنَ تَابُوْامِنْ قَبْلِ أَنْ تَقْدِرُوْاعَلَيْهِمْ فَاعْلَمُواأنَّ اللَهَ غَفُوْرٌرَحِيْمٌ</a:t>
            </a:r>
            <a:endParaRPr lang="id-ID" dirty="0" smtClean="0"/>
          </a:p>
          <a:p>
            <a:r>
              <a:rPr lang="id-ID" dirty="0" smtClean="0"/>
              <a:t>Artinya:” kecuali orang-orang yang taubat (diantara mereka) sebelum kamu dapat menguasai (penangkap) mereka, maka ketahuilah bahwasannya allah maha pengampun lagi maha penyayang”. (QS. Al-maidah: 34)</a:t>
            </a:r>
          </a:p>
          <a:p>
            <a:r>
              <a:rPr lang="id-ID" dirty="0" smtClean="0"/>
              <a:t>Diisyaratkan dalam ayat tersebut bahwa allah swt, akan mengampuni mereka (penyamun, perampok dan perompak) yang bertaubat sebelum tertangkap. Ayat ini menunjukkan bahwa had yang merupakan hak allah yang gugur jika yang bersangkutan brtaubat sebelum tertangkap.</a:t>
            </a:r>
          </a:p>
          <a:p>
            <a:endParaRPr lang="id-ID"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smtClean="0"/>
              <a:t>bughat</a:t>
            </a:r>
            <a:endParaRPr lang="id-ID" dirty="0"/>
          </a:p>
        </p:txBody>
      </p:sp>
      <p:sp>
        <p:nvSpPr>
          <p:cNvPr id="3" name="Content Placeholder 2"/>
          <p:cNvSpPr>
            <a:spLocks noGrp="1"/>
          </p:cNvSpPr>
          <p:nvPr>
            <p:ph idx="1"/>
          </p:nvPr>
        </p:nvSpPr>
        <p:spPr/>
        <p:txBody>
          <a:bodyPr>
            <a:normAutofit fontScale="92500"/>
          </a:bodyPr>
          <a:lstStyle/>
          <a:p>
            <a:pPr lvl="0"/>
            <a:r>
              <a:rPr lang="id-ID" b="1" dirty="0" smtClean="0"/>
              <a:t>Pengertian Bughat</a:t>
            </a:r>
            <a:endParaRPr lang="id-ID" dirty="0" smtClean="0"/>
          </a:p>
          <a:p>
            <a:r>
              <a:rPr lang="id-ID" dirty="0" smtClean="0"/>
              <a:t>Kata </a:t>
            </a:r>
            <a:r>
              <a:rPr lang="ar-SA" dirty="0" smtClean="0"/>
              <a:t>بُغَاة</a:t>
            </a:r>
            <a:r>
              <a:rPr lang="id-ID" dirty="0" smtClean="0"/>
              <a:t>adalah bentuk jamak dari isim</a:t>
            </a:r>
            <a:r>
              <a:rPr lang="ar-SA" dirty="0" smtClean="0"/>
              <a:t> </a:t>
            </a:r>
            <a:r>
              <a:rPr lang="id-ID" dirty="0" smtClean="0"/>
              <a:t> fail </a:t>
            </a:r>
            <a:r>
              <a:rPr lang="ar-SA" dirty="0" smtClean="0"/>
              <a:t>بَاغِ</a:t>
            </a:r>
            <a:r>
              <a:rPr lang="id-ID" dirty="0" smtClean="0"/>
              <a:t>akar katanya </a:t>
            </a:r>
            <a:r>
              <a:rPr lang="ar-SA" dirty="0" smtClean="0"/>
              <a:t>بغى-يبَغى</a:t>
            </a:r>
            <a:r>
              <a:rPr lang="id-ID" dirty="0" smtClean="0"/>
              <a:t>Yang bertarti mencari, dan dapat pula berarti maksiat, melampaui batas, berpaling dari kebenaran dan dzalim.</a:t>
            </a:r>
          </a:p>
          <a:p>
            <a:r>
              <a:rPr lang="id-ID" dirty="0" smtClean="0"/>
              <a:t>Adapun bughat dalam pengertian syara’ adalah orang-orang yang menentang atau memberontak pemimpin islam yang terpilih secara sah.tindakan yang dilakukan bughat bisa berupa memisahkan diri dari pemerintahan yang sah, membangkan kepada mereka.</a:t>
            </a:r>
          </a:p>
          <a:p>
            <a:endParaRPr lang="id-ID"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a:bodyPr>
          <a:lstStyle/>
          <a:p>
            <a:r>
              <a:rPr lang="id-ID" dirty="0" smtClean="0"/>
              <a:t>Seorang baru bisa dikategorikan sebagai bughat dan dikenai had bughat jika beberapa kriteria ini melekat pada diri mereka:</a:t>
            </a:r>
          </a:p>
          <a:p>
            <a:pPr lvl="0"/>
            <a:r>
              <a:rPr lang="id-ID" dirty="0" smtClean="0"/>
              <a:t>Memiliki kekuatan, baik berupa pengikut maupun senjata. Dari kriteria ini bisa disimpulkan bahwa penentang imam yang tak memiliki kekuatan dan senjata tidak bisa dikategorikan sebagai bughat.</a:t>
            </a:r>
          </a:p>
          <a:p>
            <a:pPr lvl="0"/>
            <a:r>
              <a:rPr lang="id-ID" dirty="0" smtClean="0"/>
              <a:t>Memiliki takwil (alasan) atas tindakan mereka keluar dari kepemimpinan imam atau tindakan mereka menolak kewajiban</a:t>
            </a:r>
          </a:p>
          <a:p>
            <a:pPr lvl="0"/>
            <a:r>
              <a:rPr lang="id-ID" dirty="0" smtClean="0"/>
              <a:t>Memiliki pengikut yang setia kepada mereka</a:t>
            </a:r>
          </a:p>
          <a:p>
            <a:pPr lvl="0"/>
            <a:r>
              <a:rPr lang="id-ID" dirty="0" smtClean="0"/>
              <a:t>Memiliki imam yang ditaati.</a:t>
            </a:r>
          </a:p>
          <a:p>
            <a:endParaRPr lang="id-ID"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Tindakan Hukum Terhadap Bughat</a:t>
            </a:r>
            <a:endParaRPr lang="id-ID" dirty="0"/>
          </a:p>
        </p:txBody>
      </p:sp>
      <p:sp>
        <p:nvSpPr>
          <p:cNvPr id="3" name="Content Placeholder 2"/>
          <p:cNvSpPr>
            <a:spLocks noGrp="1"/>
          </p:cNvSpPr>
          <p:nvPr>
            <p:ph idx="1"/>
          </p:nvPr>
        </p:nvSpPr>
        <p:spPr/>
        <p:txBody>
          <a:bodyPr/>
          <a:lstStyle/>
          <a:p>
            <a:r>
              <a:rPr lang="id-ID" dirty="0" smtClean="0"/>
              <a:t>Terhadap bughat wajib diusahakan agar mereka kembali taat itu dilakukan dengan terhadap, yaitu mula-mula dipergunakan cara yang paling ringan, kemudian jika berhasil, dipergunakan dengan cara yang lebih berat dan seterusnya sampai cara yang paling berat. Secara tertib pelaksanaan tindakan tersebut ialah:</a:t>
            </a:r>
          </a:p>
          <a:p>
            <a:endParaRPr lang="id-ID"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70000" lnSpcReduction="20000"/>
          </a:bodyPr>
          <a:lstStyle/>
          <a:p>
            <a:pPr marL="269875" lvl="0" indent="-269875" algn="just">
              <a:buFont typeface="+mj-lt"/>
              <a:buAutoNum type="arabicPeriod"/>
            </a:pPr>
            <a:r>
              <a:rPr lang="id-ID" dirty="0" smtClean="0"/>
              <a:t>Mengirim utusan kepada mereka untuk mengetahui sebab-sebab melakukan pemberontakan. Apabila sebab-sebab itu ternyata tidak ketahuan mereka atau keraguan mereka, maka usahakan agar ketidaktahuan atau keraguan itu hilang</a:t>
            </a:r>
          </a:p>
          <a:p>
            <a:pPr marL="269875" lvl="0" indent="-269875" algn="just">
              <a:buFont typeface="+mj-lt"/>
              <a:buAutoNum type="arabicPeriod"/>
            </a:pPr>
            <a:r>
              <a:rPr lang="id-ID" dirty="0" smtClean="0"/>
              <a:t>Jika dengan tindakan pertama itu pun tidak berhasil dan mereka tetap bertahan dengan pendapat mereka, tindakan selanjutnya adalah menasihati mereka dan mengajak untuk mentaati imam yang sah</a:t>
            </a:r>
          </a:p>
          <a:p>
            <a:pPr marL="269875" lvl="0" indent="-269875" algn="just">
              <a:buFont typeface="+mj-lt"/>
              <a:buAutoNum type="arabicPeriod"/>
            </a:pPr>
            <a:r>
              <a:rPr lang="id-ID" dirty="0" smtClean="0"/>
              <a:t>Jika usaha kedua itupun tidak berhasil, maka tindakan ketiga adalah memberi ultimatum atau ancaman akan diperangi, jika dengan ultimatum itu mereka itu meminta waktu, harus diteliti apakah waktu yang diminta itu akan diperguakan untuk menghilangkan / memikirkan kembali pendapatnya atau hanya sekedar ingin mengulur-ulur waktu. Jika ada alasan bahwa mereka akan berpikir untuk menghilangkan keraguan mereka diberi kesempatan, akan tetapi jika ternyata mereka ingin mengulur waktu tidak perlu diberi kesempatan.</a:t>
            </a:r>
          </a:p>
          <a:p>
            <a:pPr marL="269875" indent="-269875" algn="just">
              <a:buFont typeface="+mj-lt"/>
              <a:buAutoNum type="arabicPeriod"/>
            </a:pPr>
            <a:r>
              <a:rPr lang="id-ID" dirty="0" smtClean="0"/>
              <a:t>Jika dengan tindakan ketiga tersebut mereka masih tetap tidak mau kembali taat, tindakan terakhir adalah memerangi mereka sampai sadar dan kembali taat.              </a:t>
            </a:r>
            <a:endParaRPr lang="id-ID"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dirty="0" smtClean="0"/>
              <a:t>Status Hukum Bughat (pembangkan)</a:t>
            </a:r>
            <a:endParaRPr lang="id-ID" dirty="0"/>
          </a:p>
        </p:txBody>
      </p:sp>
      <p:sp>
        <p:nvSpPr>
          <p:cNvPr id="3" name="Content Placeholder 2"/>
          <p:cNvSpPr>
            <a:spLocks noGrp="1"/>
          </p:cNvSpPr>
          <p:nvPr>
            <p:ph idx="1"/>
          </p:nvPr>
        </p:nvSpPr>
        <p:spPr/>
        <p:txBody>
          <a:bodyPr/>
          <a:lstStyle/>
          <a:p>
            <a:r>
              <a:rPr lang="id-ID" dirty="0" smtClean="0"/>
              <a:t>Kalangan bughat tidak dihukum kafir. Allah sampaikan hal ini dalam firmannya pada surat al-hujarat ayat 9:</a:t>
            </a:r>
          </a:p>
          <a:p>
            <a:r>
              <a:rPr lang="ar-SA" dirty="0" smtClean="0"/>
              <a:t>وَإِنْ طَائِفَتَا نِ مِنَ الْمُؤْمِنِيْنَ اِقْتَتَلُوْافَأَصْلِحُوْا</a:t>
            </a:r>
            <a:r>
              <a:rPr lang="id-ID" dirty="0" smtClean="0"/>
              <a:t>…</a:t>
            </a:r>
          </a:p>
          <a:p>
            <a:r>
              <a:rPr lang="id-ID" dirty="0" smtClean="0"/>
              <a:t>Artinya: “dan jika dua golongan dari orang-orang mukmin berperang maka damaikanlah antara keduanya”. (QS. Al-hujarat: 9)</a:t>
            </a:r>
          </a:p>
          <a:p>
            <a:endParaRPr lang="id-ID"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85000" lnSpcReduction="20000"/>
          </a:bodyPr>
          <a:lstStyle/>
          <a:p>
            <a:r>
              <a:rPr lang="id-ID" dirty="0" smtClean="0"/>
              <a:t>Pembangkan yang bertaubat, taubatnya diterima dan ia tidak boleh dibunuh. Oleh sebab itu, para bughat yang tertawan tidak boleh diperlukan secara sadis, lebih-lebih dibunuh. Mereka cukup ditahan saja hingga sadar.</a:t>
            </a:r>
          </a:p>
          <a:p>
            <a:r>
              <a:rPr lang="id-ID" dirty="0" smtClean="0"/>
              <a:t>Adapun harta mereka yang tertumpas tidak boleh disamakan dengan ghanimah. Kerena setelah mereka sadar, harta tersebut kembali menjadi harta mereka. Bahkan jika didapati kalangan bughat yang terluka saat perang, mereka tidak boleh serta merta dibunuh, terkait hal ini ibnu abi syaibah meriwayatkan bahwa kala terjadi perang jamal, ali menyuruh agar diserukan:”yang telah mengundurkan diri jangan dikejar, yang luka-luka jangan segera dimatikan, yang tertangkap jangan dibunuh, dan barang siapa yang meletakkan senjatanya harus diamankan”.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159</TotalTime>
  <Words>1650</Words>
  <Application>Microsoft Office PowerPoint</Application>
  <PresentationFormat>On-screen Show (4:3)</PresentationFormat>
  <Paragraphs>146</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Opulent</vt:lpstr>
      <vt:lpstr>Hudud dan Hikmahnya</vt:lpstr>
      <vt:lpstr>TUJUAN PEMBELAJARAN</vt:lpstr>
      <vt:lpstr>HUDUD</vt:lpstr>
      <vt:lpstr>Slide 4</vt:lpstr>
      <vt:lpstr>Perbedaan had dengan qishas</vt:lpstr>
      <vt:lpstr>Hukuman akibat Zina</vt:lpstr>
      <vt:lpstr>zina</vt:lpstr>
      <vt:lpstr>Status hukum zina</vt:lpstr>
      <vt:lpstr>Slide 9</vt:lpstr>
      <vt:lpstr>Macam-macam zina dan had-nya</vt:lpstr>
      <vt:lpstr>Slide 11</vt:lpstr>
      <vt:lpstr>Hikmah di haramkan zina</vt:lpstr>
      <vt:lpstr>Amati gambar dibawah, kemudian berilah komentar!</vt:lpstr>
      <vt:lpstr>TUJUAN PEMBELAJARAN </vt:lpstr>
      <vt:lpstr>Murtad</vt:lpstr>
      <vt:lpstr>Slide 16</vt:lpstr>
      <vt:lpstr>Tujuan pembelajaran</vt:lpstr>
      <vt:lpstr>Pengertian Qadzaf</vt:lpstr>
      <vt:lpstr>Hukum Qadzaf</vt:lpstr>
      <vt:lpstr>Had Qadzaf </vt:lpstr>
      <vt:lpstr>Syarat-Syarat Berlakunya Had Qadzaf</vt:lpstr>
      <vt:lpstr>Gugurnya Had Qadzaf</vt:lpstr>
      <vt:lpstr>Hikmah Dilarangnya Qadzaf</vt:lpstr>
      <vt:lpstr>MENYAMUN, PERAMPOK DAN PEROMPAK</vt:lpstr>
      <vt:lpstr>Hukum Peyamun, Perampok dan Perompak</vt:lpstr>
      <vt:lpstr>Had Penyamun, perampok dan perompak</vt:lpstr>
      <vt:lpstr>Slide 27</vt:lpstr>
      <vt:lpstr>Slide 28</vt:lpstr>
      <vt:lpstr>Slide 29</vt:lpstr>
      <vt:lpstr>bughat</vt:lpstr>
      <vt:lpstr>Slide 31</vt:lpstr>
      <vt:lpstr>Tindakan Hukum Terhadap Bughat</vt:lpstr>
      <vt:lpstr>Slide 33</vt:lpstr>
      <vt:lpstr>Status Hukum Bughat (pembangkan)</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Hudud dan Hikmahnya</dc:title>
  <dc:creator>mas wawan</dc:creator>
  <cp:lastModifiedBy>mas wawan</cp:lastModifiedBy>
  <cp:revision>21</cp:revision>
  <dcterms:created xsi:type="dcterms:W3CDTF">2019-08-28T16:37:21Z</dcterms:created>
  <dcterms:modified xsi:type="dcterms:W3CDTF">2019-09-30T01:16:39Z</dcterms:modified>
</cp:coreProperties>
</file>